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0" r:id="rId1"/>
  </p:sldMasterIdLst>
  <p:sldIdLst>
    <p:sldId id="289" r:id="rId2"/>
    <p:sldId id="257" r:id="rId3"/>
    <p:sldId id="290" r:id="rId4"/>
    <p:sldId id="272" r:id="rId5"/>
    <p:sldId id="273" r:id="rId6"/>
    <p:sldId id="262" r:id="rId7"/>
    <p:sldId id="260" r:id="rId8"/>
    <p:sldId id="286" r:id="rId9"/>
    <p:sldId id="287" r:id="rId10"/>
    <p:sldId id="264" r:id="rId11"/>
    <p:sldId id="263" r:id="rId12"/>
    <p:sldId id="265" r:id="rId13"/>
    <p:sldId id="268" r:id="rId14"/>
    <p:sldId id="269" r:id="rId15"/>
    <p:sldId id="281" r:id="rId16"/>
    <p:sldId id="292" r:id="rId17"/>
    <p:sldId id="275" r:id="rId18"/>
    <p:sldId id="276" r:id="rId19"/>
    <p:sldId id="277" r:id="rId20"/>
    <p:sldId id="282" r:id="rId21"/>
    <p:sldId id="283" r:id="rId22"/>
    <p:sldId id="284" r:id="rId23"/>
    <p:sldId id="291" r:id="rId24"/>
    <p:sldId id="256" r:id="rId25"/>
    <p:sldId id="285" r:id="rId2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823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939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37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661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51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847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866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241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686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955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8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1182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hyperlink" Target="https://ppt-online.org/38918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pt-online.org/389187" TargetMode="Externa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hopdon.ru/blog/osnovy-ekhokg-issledovanie-aortalnogo-klapana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hyperlink" Target="https://www.emdocs.net/pocus-for-aortic-stenosis/" TargetMode="External"/><Relationship Id="rId4" Type="http://schemas.openxmlformats.org/officeDocument/2006/relationships/hyperlink" Target="https://ag-eremeev.ru/gipertrofiy.htm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pt-online.org/3800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pt-online.org/3800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pt-online.org/38008" TargetMode="Externa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me.org/386969/meditsina/mezosistolicheskiy_sredniy_sistolicheskiy" TargetMode="External"/><Relationship Id="rId7" Type="http://schemas.openxmlformats.org/officeDocument/2006/relationships/hyperlink" Target="https://shopdon.ru/blog/ekg-osnovy-differentsialnoy-diagnostiki-gipertrofiya-levogo-zheludochka" TargetMode="External"/><Relationship Id="rId2" Type="http://schemas.openxmlformats.org/officeDocument/2006/relationships/hyperlink" Target="https://meduniver.com/Medical/pediatria/razvitie_serdca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g-eremeev.ru/gipertrofiy.htm" TargetMode="External"/><Relationship Id="rId5" Type="http://schemas.openxmlformats.org/officeDocument/2006/relationships/hyperlink" Target="https://ppt-online.org/38008" TargetMode="External"/><Relationship Id="rId4" Type="http://schemas.openxmlformats.org/officeDocument/2006/relationships/hyperlink" Target="https://learnecg.ru/ecg_example/ecg_example_41.php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edach.pro/post/817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me.org/386969/meditsina/mezosistolicheskiy_sredniy_sistolicheskiy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earnecg.ru/ecg_example/ecg_example_41.php" TargetMode="Externa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pt-online.org/3800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EEF0C4-97BD-BA2E-9FCB-05DE515CFB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33"/>
            <a:ext cx="9144000" cy="6463933"/>
          </a:xfrm>
          <a:prstGeom prst="rect">
            <a:avLst/>
          </a:prstGeom>
        </p:spPr>
      </p:pic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F6C2564F-A2A8-C213-62DF-906DC0ECE874}"/>
              </a:ext>
            </a:extLst>
          </p:cNvPr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8_gztXZxMAAAAlAAAAEQAAAC0AAAAAkAAAAEgAAACQAAAASAAAAAAAAAAAAAAAAAAAAAEAAABQAAAAAAAAAAAA4D8AAAAAAADgPwAAAAAAAOA/AAAAAAAA4D8AAAAAAADgPwAAAAAAAOA/AAAAAAAA4D8AAAAAAADgPwAAAAAAAOA/AAAAAAAA4D8CAAAAjAAAAAAAAAAAAAAAfpet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cnh8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JMdAABqBAAADC0AAFIO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3439135" y="764704"/>
            <a:ext cx="2265729" cy="1450616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0543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406" y="1052736"/>
            <a:ext cx="2389187" cy="48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406" y="1700808"/>
            <a:ext cx="2389187" cy="45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406" y="2060848"/>
            <a:ext cx="2389187" cy="761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406" y="3115084"/>
            <a:ext cx="2389187" cy="62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406" y="3789040"/>
            <a:ext cx="2389187" cy="57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406" y="4581128"/>
            <a:ext cx="2389187" cy="56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403648" y="1340768"/>
            <a:ext cx="6552728" cy="3841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диастолическая дисфункция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63688" y="1916832"/>
            <a:ext cx="5919223" cy="414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диастолического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давления в ЛЖ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2492896"/>
            <a:ext cx="7920880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перфузионного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давления в коронарных артериях + сдавление их мелких субэндокардиальных ветвей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1540" y="3429000"/>
            <a:ext cx="8280920" cy="5266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↓коронарного резерва (увеличение приток крови к коронарным артериям)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4077072"/>
            <a:ext cx="8784976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несоответствие между потребностью миокарда в кислороде и его доставкой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78425" y="2784103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63688" y="4869160"/>
            <a:ext cx="5328592" cy="39207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стенокардия напряжения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01" y="360351"/>
            <a:ext cx="911695" cy="71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691680" y="548680"/>
            <a:ext cx="5760640" cy="504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 податливости миокарда ЛЖ</a:t>
            </a:r>
          </a:p>
        </p:txBody>
      </p:sp>
    </p:spTree>
    <p:extLst>
      <p:ext uri="{BB962C8B-B14F-4D97-AF65-F5344CB8AC3E}">
        <p14:creationId xmlns:p14="http://schemas.microsoft.com/office/powerpoint/2010/main" val="906010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64" y="0"/>
            <a:ext cx="91352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с двумя вырезанными соседними углами 1"/>
          <p:cNvSpPr/>
          <p:nvPr/>
        </p:nvSpPr>
        <p:spPr>
          <a:xfrm>
            <a:off x="1439719" y="188640"/>
            <a:ext cx="6264696" cy="648072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Клиническая картина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68037" y="980729"/>
            <a:ext cx="8756954" cy="2736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признаки аортального стеноза появляются после сужения просвета аорты примерно на 30%.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Жалобы характеризуются: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одышкой при физической нагрузке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утомляемостью, головокружениями, обмороками, ощущением сердцебиения, нарушениями сердечного ритма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загрудинными болями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Нередко отмечается задержка в физическом развитии.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бессимптомное течение.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8036" y="3717031"/>
            <a:ext cx="8807928" cy="2981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·         </a:t>
            </a:r>
          </a:p>
          <a:p>
            <a:pPr algn="ctr"/>
            <a:r>
              <a:rPr lang="ru-RU" dirty="0"/>
              <a:t>·.</a:t>
            </a:r>
          </a:p>
        </p:txBody>
      </p:sp>
      <p:sp>
        <p:nvSpPr>
          <p:cNvPr id="5" name="Овал 4"/>
          <p:cNvSpPr/>
          <p:nvPr/>
        </p:nvSpPr>
        <p:spPr>
          <a:xfrm>
            <a:off x="1259632" y="3933056"/>
            <a:ext cx="6840760" cy="64807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Триада синдромов при АС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18258" y="6074715"/>
            <a:ext cx="4206732" cy="52263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сердечная недостаточность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1794" y="4698429"/>
            <a:ext cx="4176464" cy="6747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C00000"/>
                </a:solidFill>
              </a:rPr>
              <a:t>артериальная гипоксемия 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25821" y="5402407"/>
            <a:ext cx="4206732" cy="62877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синкопе/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пресинкопе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636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" y="11727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719572" y="1700808"/>
            <a:ext cx="7704856" cy="381642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осмотр:</a:t>
            </a:r>
          </a:p>
          <a:p>
            <a:pPr algn="ctr"/>
            <a:endParaRPr lang="ru-RU" sz="2800" dirty="0">
              <a:solidFill>
                <a:srgbClr val="0070C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Бледность или цианоз кожных покровов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Ортопное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Отеки нижних конечностей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Гепатомегалия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Пульс малый, редкий и низкий (при значительном стенозе)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87624" y="404664"/>
            <a:ext cx="676875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Физикальное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обследование</a:t>
            </a:r>
          </a:p>
        </p:txBody>
      </p:sp>
    </p:spTree>
    <p:extLst>
      <p:ext uri="{BB962C8B-B14F-4D97-AF65-F5344CB8AC3E}">
        <p14:creationId xmlns:p14="http://schemas.microsoft.com/office/powerpoint/2010/main" val="2780377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" t="7236" r="43040" b="4643"/>
          <a:stretch/>
        </p:blipFill>
        <p:spPr bwMode="auto">
          <a:xfrm>
            <a:off x="4653158" y="1052736"/>
            <a:ext cx="4239322" cy="533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8025" y="6387977"/>
            <a:ext cx="43559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Рисунок: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https://ppt-online.org/389187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7544" y="1052736"/>
            <a:ext cx="4185614" cy="533524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Пальпация: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верхушечный толчок смещен влево, разлитой, высокий и резистентный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систолическое дрожание на верхушке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сократительное дрожание в яремной ямке.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solidFill>
                  <a:schemeClr val="tx1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Перкуссия: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границ сердца влево и вниз 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632"/>
            <a:ext cx="770485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917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1" y="17140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412" y="1474056"/>
            <a:ext cx="3582326" cy="40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1412777"/>
            <a:ext cx="4824536" cy="446449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>
                <a:solidFill>
                  <a:schemeClr val="tx1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Аускультация: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2-3  межреберье  справа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громкий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тон, за ним сразу грубый систолический шум. </a:t>
            </a:r>
          </a:p>
          <a:p>
            <a:pPr indent="3556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надклапанном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стенозе: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шум смещен влево, в 3-4 межреберье</a:t>
            </a:r>
          </a:p>
          <a:p>
            <a:pPr indent="360363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уменьшение интенсивности аортального компонента в формировании II тона,</a:t>
            </a:r>
          </a:p>
          <a:p>
            <a:pPr indent="360363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парадоксальное расщепление II тона (с ослаблением аортального компонента)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76074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16216" y="6581578"/>
            <a:ext cx="30499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https://ppt-online.org/389187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989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1412776"/>
            <a:ext cx="5071293" cy="4680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обратить внимание на: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 клапанного кольца аорты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створок и их раскрытие, диаметр эффективного отверстия,         наличие систолического градиента на аортальном клапане;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Для АС характерно: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толщины миокарда левого желудочка (до 15 мм и более);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переднезаднего размера левого желудочка (КСР -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40 мм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КДР -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60 мм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725416" cy="4613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6855" y="6581001"/>
            <a:ext cx="89581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Рисунок: 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https://shopdon.ru/blog/osnovy-ekhokg-issledovanie-aortalnogo-klapana/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Прямоугольник с двумя вырезанными соседними углами 1">
            <a:extLst>
              <a:ext uri="{FF2B5EF4-FFF2-40B4-BE49-F238E27FC236}">
                <a16:creationId xmlns:a16="http://schemas.microsoft.com/office/drawing/2014/main" id="{6E9A996F-7D50-E4BB-E416-711240F6328E}"/>
              </a:ext>
            </a:extLst>
          </p:cNvPr>
          <p:cNvSpPr/>
          <p:nvPr/>
        </p:nvSpPr>
        <p:spPr>
          <a:xfrm>
            <a:off x="323528" y="116632"/>
            <a:ext cx="8424936" cy="720080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ЭХО-картина стеноза аортального клапана </a:t>
            </a:r>
          </a:p>
        </p:txBody>
      </p:sp>
    </p:spTree>
    <p:extLst>
      <p:ext uri="{BB962C8B-B14F-4D97-AF65-F5344CB8AC3E}">
        <p14:creationId xmlns:p14="http://schemas.microsoft.com/office/powerpoint/2010/main" val="2292417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20" y="11663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3016"/>
            <a:ext cx="2880320" cy="268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8" y="6657945"/>
            <a:ext cx="91437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Рисунок: 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https://ag-eremeev.ru/gipertrofiy.htm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https://www.emdocs.net/pocus-for-aortic-stenosis/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650" y="6165304"/>
            <a:ext cx="4539350" cy="6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парастернальная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позиция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короткая ось ЛЖ, на уровне митрального клапана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25869" r="5510" b="7672"/>
          <a:stretch/>
        </p:blipFill>
        <p:spPr bwMode="auto">
          <a:xfrm>
            <a:off x="711" y="260648"/>
            <a:ext cx="4525526" cy="263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0" y="2996952"/>
            <a:ext cx="4572000" cy="5938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парастернальная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позиция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длинной оси ЛЖ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925" y="218842"/>
            <a:ext cx="4457465" cy="270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4572000" y="2996952"/>
            <a:ext cx="446449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допплер</a:t>
            </a:r>
            <a:r>
              <a:rPr lang="ru-RU" sz="2000" b="1" dirty="0"/>
              <a:t> на аортальном клапане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1691680" y="1124744"/>
            <a:ext cx="216024" cy="64807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1542348" y="1317800"/>
            <a:ext cx="4475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КДР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t="46981" r="49882" b="10642"/>
          <a:stretch/>
        </p:blipFill>
        <p:spPr bwMode="auto">
          <a:xfrm>
            <a:off x="5868144" y="3573016"/>
            <a:ext cx="2150243" cy="2720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572000" y="6165304"/>
            <a:ext cx="4572000" cy="537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парастернальная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позиция короткая ось, на уровне аорты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230881" y="4149109"/>
            <a:ext cx="5148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аорты</a:t>
            </a:r>
          </a:p>
        </p:txBody>
      </p:sp>
    </p:spTree>
    <p:extLst>
      <p:ext uri="{BB962C8B-B14F-4D97-AF65-F5344CB8AC3E}">
        <p14:creationId xmlns:p14="http://schemas.microsoft.com/office/powerpoint/2010/main" val="3685262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87524" y="1700808"/>
            <a:ext cx="8568952" cy="4536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dirty="0" err="1"/>
              <a:t>Чреспищеводная</a:t>
            </a:r>
            <a:r>
              <a:rPr lang="ru-RU" sz="2600" dirty="0"/>
              <a:t> </a:t>
            </a:r>
            <a:r>
              <a:rPr lang="ru-RU" sz="2600" dirty="0" err="1"/>
              <a:t>ЭхоКГ</a:t>
            </a:r>
            <a:r>
              <a:rPr lang="ru-RU" sz="2600" dirty="0"/>
              <a:t> (прямое планиметрическое измерение площади отверстия аортального клапана)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dirty="0"/>
              <a:t>Стресс-</a:t>
            </a:r>
            <a:r>
              <a:rPr lang="ru-RU" sz="2600" dirty="0" err="1"/>
              <a:t>ЭхоКГ</a:t>
            </a:r>
            <a:r>
              <a:rPr lang="ru-RU" sz="2600" dirty="0"/>
              <a:t> с </a:t>
            </a:r>
            <a:r>
              <a:rPr lang="ru-RU" sz="2600" dirty="0" err="1"/>
              <a:t>добутамином</a:t>
            </a:r>
            <a:r>
              <a:rPr lang="ru-RU" sz="2600" dirty="0"/>
              <a:t> и физической нагрузкой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dirty="0"/>
              <a:t>Коронарная ангиография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dirty="0"/>
              <a:t>Катетеризация сердца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9532" y="404664"/>
            <a:ext cx="842493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инструментальные исследования</a:t>
            </a:r>
          </a:p>
        </p:txBody>
      </p:sp>
    </p:spTree>
    <p:extLst>
      <p:ext uri="{BB962C8B-B14F-4D97-AF65-F5344CB8AC3E}">
        <p14:creationId xmlns:p14="http://schemas.microsoft.com/office/powerpoint/2010/main" val="2559460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1619672" y="548680"/>
            <a:ext cx="5904656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</a:t>
            </a:r>
          </a:p>
        </p:txBody>
      </p:sp>
      <p:sp>
        <p:nvSpPr>
          <p:cNvPr id="3" name="Прямоугольник с двумя скругленными соседними углами 2"/>
          <p:cNvSpPr/>
          <p:nvPr/>
        </p:nvSpPr>
        <p:spPr>
          <a:xfrm>
            <a:off x="647564" y="1844824"/>
            <a:ext cx="7848872" cy="3816424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Медикаментозное лечение при тяжелом аортальном стенозе неэффективно.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Единственный радикальный метод лечения — протезирование аортального клапана.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инфекционного эндокардита.</a:t>
            </a:r>
          </a:p>
        </p:txBody>
      </p:sp>
    </p:spTree>
    <p:extLst>
      <p:ext uri="{BB962C8B-B14F-4D97-AF65-F5344CB8AC3E}">
        <p14:creationId xmlns:p14="http://schemas.microsoft.com/office/powerpoint/2010/main" val="304498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3692"/>
            <a:ext cx="9324528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с одним скругленным углом 1"/>
          <p:cNvSpPr/>
          <p:nvPr/>
        </p:nvSpPr>
        <p:spPr>
          <a:xfrm>
            <a:off x="395536" y="72008"/>
            <a:ext cx="8208912" cy="1988840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Медикаментозное лечение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 после появления жалоб в ожидании операции и при ее невозможности)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1691196" y="2216632"/>
            <a:ext cx="6118697" cy="4092688"/>
            <a:chOff x="251520" y="2104668"/>
            <a:chExt cx="6118697" cy="4092688"/>
          </a:xfrm>
        </p:grpSpPr>
        <p:sp>
          <p:nvSpPr>
            <p:cNvPr id="23" name="Полилиния 22"/>
            <p:cNvSpPr/>
            <p:nvPr/>
          </p:nvSpPr>
          <p:spPr>
            <a:xfrm>
              <a:off x="251520" y="5193263"/>
              <a:ext cx="6096000" cy="1004093"/>
            </a:xfrm>
            <a:custGeom>
              <a:avLst/>
              <a:gdLst>
                <a:gd name="connsiteX0" fmla="*/ 0 w 6096000"/>
                <a:gd name="connsiteY0" fmla="*/ 0 h 1004093"/>
                <a:gd name="connsiteX1" fmla="*/ 6096000 w 6096000"/>
                <a:gd name="connsiteY1" fmla="*/ 0 h 1004093"/>
                <a:gd name="connsiteX2" fmla="*/ 6096000 w 6096000"/>
                <a:gd name="connsiteY2" fmla="*/ 1004093 h 1004093"/>
                <a:gd name="connsiteX3" fmla="*/ 0 w 6096000"/>
                <a:gd name="connsiteY3" fmla="*/ 1004093 h 1004093"/>
                <a:gd name="connsiteX4" fmla="*/ 0 w 6096000"/>
                <a:gd name="connsiteY4" fmla="*/ 0 h 100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0" h="1004093">
                  <a:moveTo>
                    <a:pt x="0" y="0"/>
                  </a:moveTo>
                  <a:lnTo>
                    <a:pt x="6096000" y="0"/>
                  </a:lnTo>
                  <a:lnTo>
                    <a:pt x="6096000" y="1004093"/>
                  </a:lnTo>
                  <a:lnTo>
                    <a:pt x="0" y="10040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8" tIns="135128" rIns="135128" bIns="597011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kern="1200">
                <a:solidFill>
                  <a:schemeClr val="bg1"/>
                </a:solidFill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274216" y="3648966"/>
              <a:ext cx="6096001" cy="1544297"/>
            </a:xfrm>
            <a:custGeom>
              <a:avLst/>
              <a:gdLst>
                <a:gd name="connsiteX0" fmla="*/ 0 w 6096000"/>
                <a:gd name="connsiteY0" fmla="*/ 540859 h 1544296"/>
                <a:gd name="connsiteX1" fmla="*/ 2854963 w 6096000"/>
                <a:gd name="connsiteY1" fmla="*/ 540859 h 1544296"/>
                <a:gd name="connsiteX2" fmla="*/ 2854963 w 6096000"/>
                <a:gd name="connsiteY2" fmla="*/ 386074 h 1544296"/>
                <a:gd name="connsiteX3" fmla="*/ 2661926 w 6096000"/>
                <a:gd name="connsiteY3" fmla="*/ 386074 h 1544296"/>
                <a:gd name="connsiteX4" fmla="*/ 3048000 w 6096000"/>
                <a:gd name="connsiteY4" fmla="*/ 0 h 1544296"/>
                <a:gd name="connsiteX5" fmla="*/ 3434074 w 6096000"/>
                <a:gd name="connsiteY5" fmla="*/ 386074 h 1544296"/>
                <a:gd name="connsiteX6" fmla="*/ 3241037 w 6096000"/>
                <a:gd name="connsiteY6" fmla="*/ 386074 h 1544296"/>
                <a:gd name="connsiteX7" fmla="*/ 3241037 w 6096000"/>
                <a:gd name="connsiteY7" fmla="*/ 540859 h 1544296"/>
                <a:gd name="connsiteX8" fmla="*/ 6096000 w 6096000"/>
                <a:gd name="connsiteY8" fmla="*/ 540859 h 1544296"/>
                <a:gd name="connsiteX9" fmla="*/ 6096000 w 6096000"/>
                <a:gd name="connsiteY9" fmla="*/ 1544296 h 1544296"/>
                <a:gd name="connsiteX10" fmla="*/ 0 w 6096000"/>
                <a:gd name="connsiteY10" fmla="*/ 1544296 h 1544296"/>
                <a:gd name="connsiteX11" fmla="*/ 0 w 6096000"/>
                <a:gd name="connsiteY11" fmla="*/ 540859 h 154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96000" h="1544296">
                  <a:moveTo>
                    <a:pt x="6096000" y="1003437"/>
                  </a:moveTo>
                  <a:lnTo>
                    <a:pt x="3241037" y="1003437"/>
                  </a:lnTo>
                  <a:lnTo>
                    <a:pt x="3241037" y="1158222"/>
                  </a:lnTo>
                  <a:lnTo>
                    <a:pt x="3434074" y="1158222"/>
                  </a:lnTo>
                  <a:lnTo>
                    <a:pt x="3048000" y="1544295"/>
                  </a:lnTo>
                  <a:lnTo>
                    <a:pt x="2661926" y="1158222"/>
                  </a:lnTo>
                  <a:lnTo>
                    <a:pt x="2854963" y="1158222"/>
                  </a:lnTo>
                  <a:lnTo>
                    <a:pt x="2854963" y="1003437"/>
                  </a:lnTo>
                  <a:lnTo>
                    <a:pt x="0" y="1003437"/>
                  </a:lnTo>
                  <a:lnTo>
                    <a:pt x="0" y="1"/>
                  </a:lnTo>
                  <a:lnTo>
                    <a:pt x="6096000" y="1"/>
                  </a:lnTo>
                  <a:lnTo>
                    <a:pt x="6096000" y="100343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9" tIns="135128" rIns="135128" bIns="1137378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kern="1200">
                <a:solidFill>
                  <a:schemeClr val="bg1"/>
                </a:solidFill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251520" y="2104668"/>
              <a:ext cx="6096001" cy="1544298"/>
            </a:xfrm>
            <a:custGeom>
              <a:avLst/>
              <a:gdLst>
                <a:gd name="connsiteX0" fmla="*/ 0 w 6096000"/>
                <a:gd name="connsiteY0" fmla="*/ 540859 h 1544296"/>
                <a:gd name="connsiteX1" fmla="*/ 2854963 w 6096000"/>
                <a:gd name="connsiteY1" fmla="*/ 540859 h 1544296"/>
                <a:gd name="connsiteX2" fmla="*/ 2854963 w 6096000"/>
                <a:gd name="connsiteY2" fmla="*/ 386074 h 1544296"/>
                <a:gd name="connsiteX3" fmla="*/ 2661926 w 6096000"/>
                <a:gd name="connsiteY3" fmla="*/ 386074 h 1544296"/>
                <a:gd name="connsiteX4" fmla="*/ 3048000 w 6096000"/>
                <a:gd name="connsiteY4" fmla="*/ 0 h 1544296"/>
                <a:gd name="connsiteX5" fmla="*/ 3434074 w 6096000"/>
                <a:gd name="connsiteY5" fmla="*/ 386074 h 1544296"/>
                <a:gd name="connsiteX6" fmla="*/ 3241037 w 6096000"/>
                <a:gd name="connsiteY6" fmla="*/ 386074 h 1544296"/>
                <a:gd name="connsiteX7" fmla="*/ 3241037 w 6096000"/>
                <a:gd name="connsiteY7" fmla="*/ 540859 h 1544296"/>
                <a:gd name="connsiteX8" fmla="*/ 6096000 w 6096000"/>
                <a:gd name="connsiteY8" fmla="*/ 540859 h 1544296"/>
                <a:gd name="connsiteX9" fmla="*/ 6096000 w 6096000"/>
                <a:gd name="connsiteY9" fmla="*/ 1544296 h 1544296"/>
                <a:gd name="connsiteX10" fmla="*/ 0 w 6096000"/>
                <a:gd name="connsiteY10" fmla="*/ 1544296 h 1544296"/>
                <a:gd name="connsiteX11" fmla="*/ 0 w 6096000"/>
                <a:gd name="connsiteY11" fmla="*/ 540859 h 154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96000" h="1544296">
                  <a:moveTo>
                    <a:pt x="6096000" y="1003437"/>
                  </a:moveTo>
                  <a:lnTo>
                    <a:pt x="3241037" y="1003437"/>
                  </a:lnTo>
                  <a:lnTo>
                    <a:pt x="3241037" y="1158222"/>
                  </a:lnTo>
                  <a:lnTo>
                    <a:pt x="3434074" y="1158222"/>
                  </a:lnTo>
                  <a:lnTo>
                    <a:pt x="3048000" y="1544295"/>
                  </a:lnTo>
                  <a:lnTo>
                    <a:pt x="2661926" y="1158222"/>
                  </a:lnTo>
                  <a:lnTo>
                    <a:pt x="2854963" y="1158222"/>
                  </a:lnTo>
                  <a:lnTo>
                    <a:pt x="2854963" y="1003437"/>
                  </a:lnTo>
                  <a:lnTo>
                    <a:pt x="0" y="1003437"/>
                  </a:lnTo>
                  <a:lnTo>
                    <a:pt x="0" y="1"/>
                  </a:lnTo>
                  <a:lnTo>
                    <a:pt x="6096000" y="1"/>
                  </a:lnTo>
                  <a:lnTo>
                    <a:pt x="6096000" y="100343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5129" tIns="135129" rIns="135128" bIns="1137378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kern="1200">
                <a:solidFill>
                  <a:schemeClr val="bg1"/>
                </a:solidFill>
              </a:endParaRPr>
            </a:p>
          </p:txBody>
        </p:sp>
      </p:grpSp>
      <p:sp>
        <p:nvSpPr>
          <p:cNvPr id="18432" name="Прямоугольник 18431"/>
          <p:cNvSpPr/>
          <p:nvPr/>
        </p:nvSpPr>
        <p:spPr>
          <a:xfrm>
            <a:off x="1955055" y="2346446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сердечная недостаточность </a:t>
            </a:r>
          </a:p>
        </p:txBody>
      </p:sp>
      <p:sp>
        <p:nvSpPr>
          <p:cNvPr id="18433" name="Прямоугольник 18432"/>
          <p:cNvSpPr/>
          <p:nvPr/>
        </p:nvSpPr>
        <p:spPr>
          <a:xfrm>
            <a:off x="1835696" y="3645024"/>
            <a:ext cx="5688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устранение застоя в МКК</a:t>
            </a:r>
          </a:p>
        </p:txBody>
      </p:sp>
      <p:sp>
        <p:nvSpPr>
          <p:cNvPr id="18437" name="Прямоугольник 18436"/>
          <p:cNvSpPr/>
          <p:nvPr/>
        </p:nvSpPr>
        <p:spPr>
          <a:xfrm>
            <a:off x="1979712" y="5517232"/>
            <a:ext cx="5641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диуретики</a:t>
            </a:r>
          </a:p>
        </p:txBody>
      </p:sp>
    </p:spTree>
    <p:extLst>
      <p:ext uri="{BB962C8B-B14F-4D97-AF65-F5344CB8AC3E}">
        <p14:creationId xmlns:p14="http://schemas.microsoft.com/office/powerpoint/2010/main" val="4088609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2" y="0"/>
            <a:ext cx="91137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82" y="476672"/>
            <a:ext cx="7848872" cy="400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862" y="908720"/>
            <a:ext cx="64087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Аортальный стеноз - это врожденный или приобретенный порок сердца с обструкцией пути оттока крови из ЛЖ.</a:t>
            </a:r>
          </a:p>
          <a:p>
            <a:pPr>
              <a:buNone/>
            </a:pP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117" y="6488668"/>
            <a:ext cx="91113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Рисунок: </a:t>
            </a:r>
            <a:r>
              <a:rPr 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Birks W., </a:t>
            </a:r>
            <a:r>
              <a:rPr lang="de-DE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Korfer</a:t>
            </a:r>
            <a:r>
              <a:rPr 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R. Chirurgie der angeborenen Herzfehler //Der Chirurgie. Bd. 48. S 143-152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767" y="3140968"/>
            <a:ext cx="1165225" cy="105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375" y="3140968"/>
            <a:ext cx="1142945" cy="105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140968"/>
            <a:ext cx="1329878" cy="105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959" y="3140968"/>
            <a:ext cx="1334418" cy="105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331640" y="2636912"/>
            <a:ext cx="2306680" cy="3600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нормальный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22585" y="2636911"/>
            <a:ext cx="2664297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стеноз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1782" y="4581128"/>
            <a:ext cx="7848872" cy="172819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Частота встречаемости порока колеблется </a:t>
            </a:r>
            <a:endParaRPr lang="en-US" sz="2800" dirty="0"/>
          </a:p>
          <a:p>
            <a:pPr algn="ctr"/>
            <a:r>
              <a:rPr lang="ru-RU" sz="2800" dirty="0"/>
              <a:t>от 2% до 8% среди всех ВПС и 2,5 % среди всех критических состояний у новорожденных.  </a:t>
            </a:r>
          </a:p>
        </p:txBody>
      </p:sp>
    </p:spTree>
    <p:extLst>
      <p:ext uri="{BB962C8B-B14F-4D97-AF65-F5344CB8AC3E}">
        <p14:creationId xmlns:p14="http://schemas.microsoft.com/office/powerpoint/2010/main" val="764995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66677"/>
            <a:ext cx="4475163" cy="393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277919" y="1866677"/>
            <a:ext cx="3888432" cy="3938587"/>
          </a:xfrm>
          <a:prstGeom prst="round2Same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врожденном аортальном стенозе у детей без обызвествления клапана безопасность и эффективность этого метода сопоставимы с протезированием аортального клапана</a:t>
            </a:r>
          </a:p>
        </p:txBody>
      </p:sp>
      <p:sp>
        <p:nvSpPr>
          <p:cNvPr id="3" name="Овал 2"/>
          <p:cNvSpPr/>
          <p:nvPr/>
        </p:nvSpPr>
        <p:spPr>
          <a:xfrm>
            <a:off x="0" y="188640"/>
            <a:ext cx="9036496" cy="9361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Аортальная баллонная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вальвулопластика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38390" y="6453336"/>
            <a:ext cx="42056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Рисунок: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https://ppt-online.org/38008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2971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" y="15342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1520" y="1196752"/>
            <a:ext cx="3769862" cy="54726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эффективно протезирование аортального клапана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протезирования использую: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аутотрансплантаты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(клапан легочной артерии при </a:t>
            </a:r>
            <a:r>
              <a:rPr lang="ru-RU" sz="2200" b="1" dirty="0">
                <a:solidFill>
                  <a:schemeClr val="tx1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 Росса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аллотрансплантаты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аллогенные протезы (взятые у трупа)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свиные биопротезы, биопротезы из бычьего перикарда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механические протезы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68760"/>
            <a:ext cx="404976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413792" y="188640"/>
            <a:ext cx="8316416" cy="72008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Хирургическое лечение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46554" y="6453336"/>
            <a:ext cx="45807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Рисунок: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https://ppt-online.org/38008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11960" y="5013176"/>
            <a:ext cx="4680520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Протезирование аортального клапана устраняет жалобы, а выживаемость после него почти не отличается от таковой для населения в целом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79077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72951"/>
            <a:ext cx="4319686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72951"/>
            <a:ext cx="4061594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51520" y="4293096"/>
            <a:ext cx="4319686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кальцифицированный</a:t>
            </a:r>
            <a:r>
              <a:rPr lang="ru-RU" sz="2400" dirty="0"/>
              <a:t> аортальный клапан со стороны разреза восходящей аорты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45902" y="6453336"/>
            <a:ext cx="85980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Рисунок: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https://ppt-online.org/38008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44951" y="4293096"/>
            <a:ext cx="4119537" cy="18722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после удаления </a:t>
            </a:r>
            <a:r>
              <a:rPr lang="ru-RU" sz="2400" dirty="0" err="1"/>
              <a:t>кальцифицированных</a:t>
            </a:r>
            <a:r>
              <a:rPr lang="ru-RU" sz="2400" dirty="0"/>
              <a:t> створок клапана и вшивания биологического протеза типа </a:t>
            </a:r>
            <a:r>
              <a:rPr lang="ru-RU" sz="2400" dirty="0" err="1"/>
              <a:t>Mitroflow</a:t>
            </a:r>
            <a:r>
              <a:rPr lang="ru-RU" sz="2400" dirty="0"/>
              <a:t> 23 мм</a:t>
            </a:r>
          </a:p>
        </p:txBody>
      </p:sp>
    </p:spTree>
    <p:extLst>
      <p:ext uri="{BB962C8B-B14F-4D97-AF65-F5344CB8AC3E}">
        <p14:creationId xmlns:p14="http://schemas.microsoft.com/office/powerpoint/2010/main" val="2081109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27384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07504" y="1268760"/>
            <a:ext cx="8928992" cy="496855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/>
              <a:t>    Гемодинамическое значение порока появляется уже в процессе беременности. </a:t>
            </a:r>
          </a:p>
          <a:p>
            <a:r>
              <a:rPr lang="ru-RU" sz="2400" dirty="0"/>
              <a:t>    Прогрессирующая обструкция ЛЖ приводит к его дисфункции и дилатации, низкому </a:t>
            </a:r>
            <a:r>
              <a:rPr lang="ru-RU" sz="2400" dirty="0" err="1"/>
              <a:t>антеградному</a:t>
            </a:r>
            <a:r>
              <a:rPr lang="ru-RU" sz="2400" dirty="0"/>
              <a:t> кровотока. </a:t>
            </a:r>
          </a:p>
          <a:p>
            <a:r>
              <a:rPr lang="ru-RU" sz="2400" dirty="0"/>
              <a:t>    Около 30 % обследованных плодов с АС имеется водянку, 7% погибает внутриутробно. </a:t>
            </a:r>
          </a:p>
          <a:p>
            <a:r>
              <a:rPr lang="ru-RU" sz="2400" dirty="0"/>
              <a:t>    Среди детей с пороками, выявленными в постнатальном периоде, смертность в течение первого  месяца  составляет 5 %, большинство этих детей имеет критический АС.</a:t>
            </a:r>
          </a:p>
          <a:p>
            <a:r>
              <a:rPr lang="ru-RU" sz="2400"/>
              <a:t>    При </a:t>
            </a:r>
            <a:r>
              <a:rPr lang="ru-RU" sz="2400" dirty="0"/>
              <a:t>современной терапии простагландинами, баллонной дилатации клапана и хирургии до 6 месяцев доживает около 91%, до 1 года 90%, до 15 лет 88,4% больных.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23728" y="260648"/>
            <a:ext cx="4608512" cy="64807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Прогноз </a:t>
            </a:r>
          </a:p>
        </p:txBody>
      </p:sp>
    </p:spTree>
    <p:extLst>
      <p:ext uri="{BB962C8B-B14F-4D97-AF65-F5344CB8AC3E}">
        <p14:creationId xmlns:p14="http://schemas.microsoft.com/office/powerpoint/2010/main" val="3963022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3548" y="1256467"/>
            <a:ext cx="8136904" cy="560153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«Врожденные пороки сердца» А.С. Шарыкин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dirty="0"/>
              <a:t>Birks W., </a:t>
            </a:r>
            <a:r>
              <a:rPr lang="de-DE" sz="2000" dirty="0" err="1"/>
              <a:t>Korfer</a:t>
            </a:r>
            <a:r>
              <a:rPr lang="de-DE" sz="2000" dirty="0"/>
              <a:t> R. Chirurgie der angeborenen Herzfehler //Der Chirurgie. Bd. 48. S 143-152</a:t>
            </a:r>
            <a:endParaRPr lang="ru-RU" sz="2000" dirty="0"/>
          </a:p>
          <a:p>
            <a:pPr marL="342900" indent="-342900">
              <a:buFont typeface="+mj-lt"/>
              <a:buAutoNum type="arabicPeriod"/>
            </a:pPr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Ananod R. et al., 1997: Kiraly P. et al., 1997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Kitchiner D. et al., 1994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Клинический протокол диагностики и лечения «Стеноз аортального клапана» № 14, 27.10.2017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 Клинические рекомендации РФ «Врожденный клапанный стеноз аорты»</a:t>
            </a:r>
          </a:p>
          <a:p>
            <a:r>
              <a:rPr lang="ru-RU" sz="2000" dirty="0">
                <a:hlinkClick r:id="rId2"/>
              </a:rPr>
              <a:t>6. </a:t>
            </a:r>
            <a:r>
              <a:rPr lang="en-US" sz="2000" dirty="0">
                <a:hlinkClick r:id="rId2"/>
              </a:rPr>
              <a:t>https://meduniver.com/Medical/pediatria/razvitie_serdca.html</a:t>
            </a:r>
            <a:r>
              <a:rPr lang="ru-RU" sz="2000" dirty="0"/>
              <a:t>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7.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https://studme.org/386969/meditsina/mezosistolicheskiy_sredniy_sistolicheskiy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8.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https://learnecg.ru/ecg_example/ecg_example_41.php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hlinkClick r:id="rId5"/>
              </a:rPr>
              <a:t>9. </a:t>
            </a:r>
            <a:r>
              <a:rPr lang="en-US" sz="2000" dirty="0">
                <a:hlinkClick r:id="rId5"/>
              </a:rPr>
              <a:t>https://ppt-online.org/38008</a:t>
            </a:r>
            <a:r>
              <a:rPr lang="ru-RU" sz="2000" dirty="0"/>
              <a:t> </a:t>
            </a:r>
          </a:p>
          <a:p>
            <a:r>
              <a:rPr lang="ru-RU" sz="2000" dirty="0">
                <a:hlinkClick r:id="rId6"/>
              </a:rPr>
              <a:t>10. </a:t>
            </a:r>
            <a:r>
              <a:rPr lang="en-US" sz="2000" dirty="0">
                <a:hlinkClick r:id="rId6"/>
              </a:rPr>
              <a:t>https://ag-eremeev.ru/gipertrofiy.htm</a:t>
            </a:r>
            <a:r>
              <a:rPr lang="ru-RU" sz="2000" dirty="0"/>
              <a:t>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11.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https://shopdon.ru/blog/ekg-osnovy-differentsialnoy-diagnostiki-gipertrofiya-levogo-zheludochka</a:t>
            </a:r>
            <a:endParaRPr lang="ru-RU" sz="2000" dirty="0"/>
          </a:p>
          <a:p>
            <a:endParaRPr lang="de-DE" sz="2000" dirty="0"/>
          </a:p>
        </p:txBody>
      </p:sp>
      <p:sp>
        <p:nvSpPr>
          <p:cNvPr id="3" name="Скругленный прямоугольник 3">
            <a:extLst>
              <a:ext uri="{FF2B5EF4-FFF2-40B4-BE49-F238E27FC236}">
                <a16:creationId xmlns:a16="http://schemas.microsoft.com/office/drawing/2014/main" id="{877862FA-F16A-E8DE-239C-7D4F6BC362AE}"/>
              </a:ext>
            </a:extLst>
          </p:cNvPr>
          <p:cNvSpPr/>
          <p:nvPr/>
        </p:nvSpPr>
        <p:spPr>
          <a:xfrm>
            <a:off x="971600" y="116632"/>
            <a:ext cx="720080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Использованная литература:</a:t>
            </a:r>
          </a:p>
        </p:txBody>
      </p:sp>
    </p:spTree>
    <p:extLst>
      <p:ext uri="{BB962C8B-B14F-4D97-AF65-F5344CB8AC3E}">
        <p14:creationId xmlns:p14="http://schemas.microsoft.com/office/powerpoint/2010/main" val="3988114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2656"/>
            <a:ext cx="3827239" cy="511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661248"/>
            <a:ext cx="9137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4167415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8_32snZxMAAAAlAAAAEQAAAC8B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AcAAAA4AAAAAAAAAAAAAAAAAAAA////AAAAAAAAAAAAAAAAAAAAAAAAAAAAAAAAAAAAAABkAAAAZAAAAAAAAAAjAAAABAAAAGQAAAAXAAAAFAAAAAAAAAAAAAAA/38AAP9/AAAAAAAACQAAAAQAAAAH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P///wX///8BAAAAAAAAAAAAAAAAAAAAAAAAAAAAAAAAAAAAAAAAAAAGSYwCf39/AJaWlgPMzMwAwMD/AH9/fwAAAAAAAAAAAAAAAAD///8AAAAAACEAAAAYAAAAFAAAAAAZAAC/////AEsAADsqAAAQAAAAJgAAAAgAAAD//////////zAAAAAUAAAAAAAAAAAA//8AAAEAAAD//wAAAQA="/>
              </a:ext>
            </a:extLst>
          </p:cNvPicPr>
          <p:nvPr/>
        </p:nvPicPr>
        <p:blipFill rotWithShape="1">
          <a:blip r:embed="rId2"/>
          <a:srcRect t="4560"/>
          <a:stretch/>
        </p:blipFill>
        <p:spPr>
          <a:xfrm>
            <a:off x="2341610" y="781692"/>
            <a:ext cx="6802390" cy="529461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6_32snZxMAAAAlAAAAEgAAAA8B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3wIAAKsIAACJFwAA3hkAABAAAAAmAAAACAAAAP//////////MAAAABQAAAAAAAAAAAD//wAAAQAAAP//AAABAA=="/>
              </a:ext>
            </a:extLst>
          </p:cNvSpPr>
          <p:nvPr/>
        </p:nvSpPr>
        <p:spPr>
          <a:xfrm>
            <a:off x="0" y="836712"/>
            <a:ext cx="2503585" cy="280831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numCol="1" spcCol="215900" anchor="t"/>
          <a:lstStyle/>
          <a:p>
            <a:pPr algn="ctr">
              <a:spcBef>
                <a:spcPts val="0"/>
              </a:spcBef>
              <a:defRPr cap="none">
                <a:solidFill>
                  <a:srgbClr val="FF0000"/>
                </a:solidFill>
              </a:defRPr>
            </a:pPr>
            <a:r>
              <a:rPr lang="ru-RU" sz="2400" b="1" u="sng" cap="none" dirty="0"/>
              <a:t>Формирование врожденного стеноза аортального клапана во внутриутробном периоде</a:t>
            </a:r>
          </a:p>
        </p:txBody>
      </p:sp>
      <p:sp>
        <p:nvSpPr>
          <p:cNvPr id="4" name="Текстовое поле2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6_32snZxMAAAAlAAAAEgAAAA8B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AAAAAAAAAAAZJjAkUAAAAAQAAABQAAAAUAAAAFAAAAAEAAAAAAAAAZAAAAGQAAAAAAAAAZAAAAGQ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BQEAAPAnAAClFAAAMCoAAAAAAAAmAAAACAAAAP//////////MAAAABQAAAAAAAAAAAD//wAAAQAAAP//AAABAA=="/>
              </a:ext>
            </a:extLst>
          </p:cNvSpPr>
          <p:nvPr/>
        </p:nvSpPr>
        <p:spPr>
          <a:xfrm>
            <a:off x="6751320" y="6581615"/>
            <a:ext cx="2392680" cy="2743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r">
              <a:defRPr sz="1000" cap="none">
                <a:solidFill>
                  <a:srgbClr val="000000"/>
                </a:solidFill>
              </a:defRPr>
            </a:pP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Рисунок:</a:t>
            </a:r>
            <a:r>
              <a:rPr sz="750" dirty="0"/>
              <a:t> </a:t>
            </a:r>
            <a:r>
              <a:rPr sz="750" dirty="0">
                <a:hlinkClick r:id="rId3"/>
              </a:rPr>
              <a:t>https://medach.pro/post/817</a:t>
            </a:r>
            <a:r>
              <a:rPr lang="ru-RU" sz="750" dirty="0"/>
              <a:t> </a:t>
            </a:r>
            <a:endParaRPr sz="750" dirty="0"/>
          </a:p>
        </p:txBody>
      </p:sp>
      <p:sp>
        <p:nvSpPr>
          <p:cNvPr id="5" name="Линия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6_32snZxMAAAAlAAAACgAAAA8BAAAAkAAAAEgAAACQAAAASAAAAAAAAAAAAAAAAAAAAAEAAABQAAAAAAAAAAAA4D8AAAAAAADgPwAAAAAAAOA/AAAAAAAA4D8AAAAAAADgPwAAAAAAAOA/AAAAAAAA4D8AAAAAAADgPwAAAAAAAOA/AAAAAAAA4D8CAAAAjAAAAAAAAAAAAAAA////DP///wgAAAAAAAAAAAAAAAAAAAAAAAAAAAAAAAAAAAAAZAAAAAEAAABAAAAAAAAAAAAAAAAAAAAAAAAAAAAAAAAAAAAAAAAAAAAAAAAAAAAAAAAAAAAAAAAAAAAAAAAAAAAAAAAAAAAAAAAAAAAAAAAAAAAAAAAAAAAAAAAAAAAAFAAAADwAAAABAAAAAAAAAAZJjAkUAAAAAQAAABQAAAAUAAAAFAAAAAEAAAAAAAAAZAAAAGQAAAABAAAAlgAAAJYAAAAVAAAAYAAAAAAAAAAAAAAADwAAACADAAAAAAAAAAAAAAEAAACgMgAAVgcAAKr4//8BAAAAf39/AAEAAABkAAAAAAAAABQAAABAHwAAAAAAACYAAAAAAAAAwOD//wAAAAAmAAAAZAAAABYAAABMAAAAAAAAAAAAAAAEAAAAAAAAAAEAAACWlpYKAAAAACgAAAAoAAAAZAAAAGQAAAAAAAAAzMzMAAAAAABQAAAAUAAAAGQAAABkAAAAAAAAABcAAAAUAAAAAAAAAAAAAAD/fwAA/38AAAAAAAAJAAAABAAAAOoE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Bf///wEAAAAAAAAAAAAAAAAAAAAAAAAAAAAAAAAAAAAAAAAAAAZJjAJ/f38AlpaWA8zMzADAwP8Af39/AAAAAAAAAAAAAAAAAAAAAAAAAAAAIQAAABgAAAAUAAAAZ0AAAN4bAAB4RQAA3iMAAAAAAAAmAAAACAAAAP//////////MAAAABQAAAAAAAAAAAD//wAAAQAAAP//AAABAA=="/>
              </a:ext>
            </a:extLst>
          </p:cNvSpPr>
          <p:nvPr/>
        </p:nvSpPr>
        <p:spPr>
          <a:xfrm>
            <a:off x="7524328" y="2204864"/>
            <a:ext cx="648072" cy="39279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none"/>
            <a:tailEnd type="stealth" w="lg" len="lg"/>
          </a:ln>
          <a:effectLst/>
        </p:spPr>
        <p:txBody>
          <a:bodyPr/>
          <a:lstStyle/>
          <a:p>
            <a:endParaRPr lang="x-none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3F867BBE-BF95-EC01-73F1-08B338D99434}"/>
              </a:ext>
            </a:extLst>
          </p:cNvPr>
          <p:cNvSpPr/>
          <p:nvPr/>
        </p:nvSpPr>
        <p:spPr>
          <a:xfrm>
            <a:off x="6300192" y="3933056"/>
            <a:ext cx="787433" cy="49577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A4975C5-71A2-A6CC-A1CD-B438CBB0A790}"/>
              </a:ext>
            </a:extLst>
          </p:cNvPr>
          <p:cNvSpPr/>
          <p:nvPr/>
        </p:nvSpPr>
        <p:spPr>
          <a:xfrm>
            <a:off x="8028384" y="2348880"/>
            <a:ext cx="1296144" cy="936104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DC3E2F4-9F05-FCA0-BD54-D3CCFC0BB62C}"/>
              </a:ext>
            </a:extLst>
          </p:cNvPr>
          <p:cNvSpPr/>
          <p:nvPr/>
        </p:nvSpPr>
        <p:spPr>
          <a:xfrm>
            <a:off x="6228184" y="1916832"/>
            <a:ext cx="14756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развитие аортального стеноза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548680"/>
            <a:ext cx="795655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67544" y="3429000"/>
            <a:ext cx="3546227" cy="27363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врожденный (первичный), возникающий как самостоятельное заболевание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64088" y="3429000"/>
            <a:ext cx="3240360" cy="27363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приобретенный (вторичный), развивающийся на фоне других патологий</a:t>
            </a:r>
            <a:endParaRPr lang="ru-RU" dirty="0"/>
          </a:p>
        </p:txBody>
      </p:sp>
      <p:sp>
        <p:nvSpPr>
          <p:cNvPr id="5" name="Тройная стрелка влево/вправо/вверх 4"/>
          <p:cNvSpPr/>
          <p:nvPr/>
        </p:nvSpPr>
        <p:spPr>
          <a:xfrm>
            <a:off x="4067944" y="2780928"/>
            <a:ext cx="1216152" cy="2069829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1655676" y="1844824"/>
            <a:ext cx="5832648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Происхождение</a:t>
            </a:r>
          </a:p>
        </p:txBody>
      </p:sp>
    </p:spTree>
    <p:extLst>
      <p:ext uri="{BB962C8B-B14F-4D97-AF65-F5344CB8AC3E}">
        <p14:creationId xmlns:p14="http://schemas.microsoft.com/office/powerpoint/2010/main" val="2538728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58" y="0"/>
            <a:ext cx="9265249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268511" y="1700808"/>
            <a:ext cx="1927225" cy="72008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надклапанный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2471511" y="1718876"/>
            <a:ext cx="2028481" cy="72008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клапанный</a:t>
            </a:r>
          </a:p>
        </p:txBody>
      </p:sp>
      <p:sp>
        <p:nvSpPr>
          <p:cNvPr id="6" name="Прямоугольник с двумя скругленными соседними углами 5"/>
          <p:cNvSpPr/>
          <p:nvPr/>
        </p:nvSpPr>
        <p:spPr>
          <a:xfrm>
            <a:off x="4779866" y="1716141"/>
            <a:ext cx="1880366" cy="720646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подклапанный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005002" y="404664"/>
            <a:ext cx="5133995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Локализация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70572" y="6611779"/>
            <a:ext cx="5076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Рисунок: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https://studme.org/386969/meditsina/mezosistolicheskiy_sredniy_sistolicheskiy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0427" y="5329330"/>
            <a:ext cx="1875309" cy="1412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вовлечена восходящая аорта или синусы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Вальсальвы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43183" y="5324928"/>
            <a:ext cx="1917049" cy="11778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дисекретный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диффузный</a:t>
            </a: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55776" y="5329330"/>
            <a:ext cx="2013048" cy="1412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гипоплазия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дисплазия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неправильное количество створок</a:t>
            </a:r>
          </a:p>
        </p:txBody>
      </p:sp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579" y="2471707"/>
            <a:ext cx="2030413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11" y="2436787"/>
            <a:ext cx="1927225" cy="282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183" y="2471707"/>
            <a:ext cx="1917049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8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2408490"/>
            <a:ext cx="2160239" cy="285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с двумя скругленными соседними углами 11"/>
          <p:cNvSpPr/>
          <p:nvPr/>
        </p:nvSpPr>
        <p:spPr>
          <a:xfrm>
            <a:off x="6804249" y="1718876"/>
            <a:ext cx="2160239" cy="689614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идиопатический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804249" y="5324928"/>
            <a:ext cx="2160239" cy="11778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фоне гипертрофии стенки ЛЖ</a:t>
            </a:r>
          </a:p>
        </p:txBody>
      </p:sp>
    </p:spTree>
    <p:extLst>
      <p:ext uri="{BB962C8B-B14F-4D97-AF65-F5344CB8AC3E}">
        <p14:creationId xmlns:p14="http://schemas.microsoft.com/office/powerpoint/2010/main" val="1145218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-900608" y="836712"/>
            <a:ext cx="9721168" cy="6156684"/>
            <a:chOff x="395536" y="764704"/>
            <a:chExt cx="9160084" cy="5472608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95536" y="764704"/>
              <a:ext cx="8208912" cy="547260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sp>
        <p:sp>
          <p:nvSpPr>
            <p:cNvPr id="11" name="Полилиния 10"/>
            <p:cNvSpPr/>
            <p:nvPr/>
          </p:nvSpPr>
          <p:spPr>
            <a:xfrm>
              <a:off x="1561246" y="1614229"/>
              <a:ext cx="2638550" cy="1079557"/>
            </a:xfrm>
            <a:custGeom>
              <a:avLst/>
              <a:gdLst>
                <a:gd name="connsiteX0" fmla="*/ 0 w 2159114"/>
                <a:gd name="connsiteY0" fmla="*/ 107956 h 1079557"/>
                <a:gd name="connsiteX1" fmla="*/ 107956 w 2159114"/>
                <a:gd name="connsiteY1" fmla="*/ 0 h 1079557"/>
                <a:gd name="connsiteX2" fmla="*/ 2051158 w 2159114"/>
                <a:gd name="connsiteY2" fmla="*/ 0 h 1079557"/>
                <a:gd name="connsiteX3" fmla="*/ 2159114 w 2159114"/>
                <a:gd name="connsiteY3" fmla="*/ 107956 h 1079557"/>
                <a:gd name="connsiteX4" fmla="*/ 2159114 w 2159114"/>
                <a:gd name="connsiteY4" fmla="*/ 971601 h 1079557"/>
                <a:gd name="connsiteX5" fmla="*/ 2051158 w 2159114"/>
                <a:gd name="connsiteY5" fmla="*/ 1079557 h 1079557"/>
                <a:gd name="connsiteX6" fmla="*/ 107956 w 2159114"/>
                <a:gd name="connsiteY6" fmla="*/ 1079557 h 1079557"/>
                <a:gd name="connsiteX7" fmla="*/ 0 w 2159114"/>
                <a:gd name="connsiteY7" fmla="*/ 971601 h 1079557"/>
                <a:gd name="connsiteX8" fmla="*/ 0 w 2159114"/>
                <a:gd name="connsiteY8" fmla="*/ 107956 h 107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9114" h="1079557">
                  <a:moveTo>
                    <a:pt x="0" y="107956"/>
                  </a:moveTo>
                  <a:cubicBezTo>
                    <a:pt x="0" y="48334"/>
                    <a:pt x="48334" y="0"/>
                    <a:pt x="107956" y="0"/>
                  </a:cubicBezTo>
                  <a:lnTo>
                    <a:pt x="2051158" y="0"/>
                  </a:lnTo>
                  <a:cubicBezTo>
                    <a:pt x="2110780" y="0"/>
                    <a:pt x="2159114" y="48334"/>
                    <a:pt x="2159114" y="107956"/>
                  </a:cubicBezTo>
                  <a:lnTo>
                    <a:pt x="2159114" y="971601"/>
                  </a:lnTo>
                  <a:cubicBezTo>
                    <a:pt x="2159114" y="1031223"/>
                    <a:pt x="2110780" y="1079557"/>
                    <a:pt x="2051158" y="1079557"/>
                  </a:cubicBezTo>
                  <a:lnTo>
                    <a:pt x="107956" y="1079557"/>
                  </a:lnTo>
                  <a:cubicBezTo>
                    <a:pt x="48334" y="1079557"/>
                    <a:pt x="0" y="1031223"/>
                    <a:pt x="0" y="971601"/>
                  </a:cubicBezTo>
                  <a:lnTo>
                    <a:pt x="0" y="10795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239" tIns="39239" rIns="39239" bIns="39239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Легкая</a:t>
              </a: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4409562" y="1614229"/>
              <a:ext cx="2648188" cy="1079557"/>
            </a:xfrm>
            <a:custGeom>
              <a:avLst/>
              <a:gdLst>
                <a:gd name="connsiteX0" fmla="*/ 0 w 2159114"/>
                <a:gd name="connsiteY0" fmla="*/ 107956 h 1079557"/>
                <a:gd name="connsiteX1" fmla="*/ 107956 w 2159114"/>
                <a:gd name="connsiteY1" fmla="*/ 0 h 1079557"/>
                <a:gd name="connsiteX2" fmla="*/ 2051158 w 2159114"/>
                <a:gd name="connsiteY2" fmla="*/ 0 h 1079557"/>
                <a:gd name="connsiteX3" fmla="*/ 2159114 w 2159114"/>
                <a:gd name="connsiteY3" fmla="*/ 107956 h 1079557"/>
                <a:gd name="connsiteX4" fmla="*/ 2159114 w 2159114"/>
                <a:gd name="connsiteY4" fmla="*/ 971601 h 1079557"/>
                <a:gd name="connsiteX5" fmla="*/ 2051158 w 2159114"/>
                <a:gd name="connsiteY5" fmla="*/ 1079557 h 1079557"/>
                <a:gd name="connsiteX6" fmla="*/ 107956 w 2159114"/>
                <a:gd name="connsiteY6" fmla="*/ 1079557 h 1079557"/>
                <a:gd name="connsiteX7" fmla="*/ 0 w 2159114"/>
                <a:gd name="connsiteY7" fmla="*/ 971601 h 1079557"/>
                <a:gd name="connsiteX8" fmla="*/ 0 w 2159114"/>
                <a:gd name="connsiteY8" fmla="*/ 107956 h 107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9114" h="1079557">
                  <a:moveTo>
                    <a:pt x="0" y="107956"/>
                  </a:moveTo>
                  <a:cubicBezTo>
                    <a:pt x="0" y="48334"/>
                    <a:pt x="48334" y="0"/>
                    <a:pt x="107956" y="0"/>
                  </a:cubicBezTo>
                  <a:lnTo>
                    <a:pt x="2051158" y="0"/>
                  </a:lnTo>
                  <a:cubicBezTo>
                    <a:pt x="2110780" y="0"/>
                    <a:pt x="2159114" y="48334"/>
                    <a:pt x="2159114" y="107956"/>
                  </a:cubicBezTo>
                  <a:lnTo>
                    <a:pt x="2159114" y="971601"/>
                  </a:lnTo>
                  <a:cubicBezTo>
                    <a:pt x="2159114" y="1031223"/>
                    <a:pt x="2110780" y="1079557"/>
                    <a:pt x="2051158" y="1079557"/>
                  </a:cubicBezTo>
                  <a:lnTo>
                    <a:pt x="107956" y="1079557"/>
                  </a:lnTo>
                  <a:cubicBezTo>
                    <a:pt x="48334" y="1079557"/>
                    <a:pt x="0" y="1031223"/>
                    <a:pt x="0" y="971601"/>
                  </a:cubicBezTo>
                  <a:lnTo>
                    <a:pt x="0" y="10795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239" tIns="39239" rIns="39239" bIns="39239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Умеренная</a:t>
              </a: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7328655" y="1614229"/>
              <a:ext cx="2226965" cy="1079557"/>
            </a:xfrm>
            <a:custGeom>
              <a:avLst/>
              <a:gdLst>
                <a:gd name="connsiteX0" fmla="*/ 0 w 2159114"/>
                <a:gd name="connsiteY0" fmla="*/ 107956 h 1079557"/>
                <a:gd name="connsiteX1" fmla="*/ 107956 w 2159114"/>
                <a:gd name="connsiteY1" fmla="*/ 0 h 1079557"/>
                <a:gd name="connsiteX2" fmla="*/ 2051158 w 2159114"/>
                <a:gd name="connsiteY2" fmla="*/ 0 h 1079557"/>
                <a:gd name="connsiteX3" fmla="*/ 2159114 w 2159114"/>
                <a:gd name="connsiteY3" fmla="*/ 107956 h 1079557"/>
                <a:gd name="connsiteX4" fmla="*/ 2159114 w 2159114"/>
                <a:gd name="connsiteY4" fmla="*/ 971601 h 1079557"/>
                <a:gd name="connsiteX5" fmla="*/ 2051158 w 2159114"/>
                <a:gd name="connsiteY5" fmla="*/ 1079557 h 1079557"/>
                <a:gd name="connsiteX6" fmla="*/ 107956 w 2159114"/>
                <a:gd name="connsiteY6" fmla="*/ 1079557 h 1079557"/>
                <a:gd name="connsiteX7" fmla="*/ 0 w 2159114"/>
                <a:gd name="connsiteY7" fmla="*/ 971601 h 1079557"/>
                <a:gd name="connsiteX8" fmla="*/ 0 w 2159114"/>
                <a:gd name="connsiteY8" fmla="*/ 107956 h 107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9114" h="1079557">
                  <a:moveTo>
                    <a:pt x="0" y="107956"/>
                  </a:moveTo>
                  <a:cubicBezTo>
                    <a:pt x="0" y="48334"/>
                    <a:pt x="48334" y="0"/>
                    <a:pt x="107956" y="0"/>
                  </a:cubicBezTo>
                  <a:lnTo>
                    <a:pt x="2051158" y="0"/>
                  </a:lnTo>
                  <a:cubicBezTo>
                    <a:pt x="2110780" y="0"/>
                    <a:pt x="2159114" y="48334"/>
                    <a:pt x="2159114" y="107956"/>
                  </a:cubicBezTo>
                  <a:lnTo>
                    <a:pt x="2159114" y="971601"/>
                  </a:lnTo>
                  <a:cubicBezTo>
                    <a:pt x="2159114" y="1031223"/>
                    <a:pt x="2110780" y="1079557"/>
                    <a:pt x="2051158" y="1079557"/>
                  </a:cubicBezTo>
                  <a:lnTo>
                    <a:pt x="107956" y="1079557"/>
                  </a:lnTo>
                  <a:cubicBezTo>
                    <a:pt x="48334" y="1079557"/>
                    <a:pt x="0" y="1031223"/>
                    <a:pt x="0" y="971601"/>
                  </a:cubicBezTo>
                  <a:lnTo>
                    <a:pt x="0" y="10795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239" tIns="39239" rIns="39239" bIns="39239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Тяжелая</a:t>
              </a:r>
            </a:p>
          </p:txBody>
        </p:sp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36912"/>
            <a:ext cx="49213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107504" y="3420764"/>
            <a:ext cx="2800170" cy="24565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Градиент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систолического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давления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менее 40 мм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рт.ст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градиент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10 до 20 мм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рт.ст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отверстия клапана от 1,5 до 2,0 см²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130289" y="3429000"/>
            <a:ext cx="2810398" cy="2448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Градиент систолического давления до 75 мм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рт.ст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градиент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20–50 мм рт. ст.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отверстия клапана 1,0–1,5 см²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182040" y="3418740"/>
            <a:ext cx="2800170" cy="23865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Градиент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систолического давления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75 мм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рт.ст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градиент более  50 мм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рт.ст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отверстия клапана &lt; 1,0 см²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11560" y="6455340"/>
            <a:ext cx="84959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А.С Шарыкин  врожденные пороки сердца 217стр</a:t>
            </a:r>
          </a:p>
        </p:txBody>
      </p:sp>
      <p:sp>
        <p:nvSpPr>
          <p:cNvPr id="20" name="Овал 19"/>
          <p:cNvSpPr/>
          <p:nvPr/>
        </p:nvSpPr>
        <p:spPr>
          <a:xfrm>
            <a:off x="467544" y="260648"/>
            <a:ext cx="7992888" cy="1179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тяжести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(ЭХО-КГ критерии)</a:t>
            </a:r>
          </a:p>
        </p:txBody>
      </p:sp>
    </p:spTree>
    <p:extLst>
      <p:ext uri="{BB962C8B-B14F-4D97-AF65-F5344CB8AC3E}">
        <p14:creationId xmlns:p14="http://schemas.microsoft.com/office/powerpoint/2010/main" val="2432807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929" y="-27384"/>
            <a:ext cx="9254480" cy="68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116632"/>
            <a:ext cx="727280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Гемодинамика 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3435789" y="3047164"/>
            <a:ext cx="2232248" cy="74187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17" y="1076474"/>
            <a:ext cx="2389187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701" y="2084586"/>
            <a:ext cx="23844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700" y="3956794"/>
            <a:ext cx="23844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24365" y="5441464"/>
            <a:ext cx="1576388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043608" y="836713"/>
            <a:ext cx="7272808" cy="4538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Стеноз аортального клапана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43608" y="1916832"/>
            <a:ext cx="7272808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препятствие выбросу из ЛЖ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43608" y="3812778"/>
            <a:ext cx="7272808" cy="40831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систолического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давления в ЛЖ 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43608" y="2898386"/>
            <a:ext cx="7272808" cy="38659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↑напряжения в стенке ЛЖ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71600" y="4725144"/>
            <a:ext cx="7272808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компенсаторная концентрическая гипертрофия ЛЖ</a:t>
            </a:r>
          </a:p>
        </p:txBody>
      </p:sp>
    </p:spTree>
    <p:extLst>
      <p:ext uri="{BB962C8B-B14F-4D97-AF65-F5344CB8AC3E}">
        <p14:creationId xmlns:p14="http://schemas.microsoft.com/office/powerpoint/2010/main" val="599967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720" y="548680"/>
            <a:ext cx="2520280" cy="258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7E6724AD-058B-AEA3-1784-70FF05EF999E}"/>
              </a:ext>
            </a:extLst>
          </p:cNvPr>
          <p:cNvSpPr txBox="1">
            <a:spLocks/>
          </p:cNvSpPr>
          <p:nvPr/>
        </p:nvSpPr>
        <p:spPr>
          <a:xfrm>
            <a:off x="0" y="620688"/>
            <a:ext cx="6588224" cy="2952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Отклонение ЭОС влево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ГЛЖ: инд. Соколова-Лайона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5/6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1/2) &gt; 35 мм.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Корнельский инд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20 мм. для ж. и 28 мм. для м.;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отв.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aVL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11 мм.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отв. + з.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отв. ≥ 25 мм.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5/6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00" y="3573016"/>
            <a:ext cx="7063999" cy="3049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3040" y="6600655"/>
            <a:ext cx="86409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Рисунок: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https://learnecg.ru/ecg_example/ecg_example_41.php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55533DB-DDB3-E60A-A7E6-40E207EAD2C3}"/>
              </a:ext>
            </a:extLst>
          </p:cNvPr>
          <p:cNvSpPr/>
          <p:nvPr/>
        </p:nvSpPr>
        <p:spPr>
          <a:xfrm>
            <a:off x="1043608" y="116632"/>
            <a:ext cx="727280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ЭКГ-картина гипертрофии ЛЖ </a:t>
            </a:r>
          </a:p>
        </p:txBody>
      </p:sp>
    </p:spTree>
    <p:extLst>
      <p:ext uri="{BB962C8B-B14F-4D97-AF65-F5344CB8AC3E}">
        <p14:creationId xmlns:p14="http://schemas.microsoft.com/office/powerpoint/2010/main" val="1119310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5" y="1293616"/>
            <a:ext cx="3599891" cy="387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право 6"/>
          <p:cNvSpPr/>
          <p:nvPr/>
        </p:nvSpPr>
        <p:spPr>
          <a:xfrm rot="1235859">
            <a:off x="2589838" y="2877261"/>
            <a:ext cx="153409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1988840"/>
            <a:ext cx="2807805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Расширение тени восходящей аорты, так называемая </a:t>
            </a:r>
            <a:r>
              <a:rPr lang="ru-RU" sz="2000" dirty="0">
                <a:solidFill>
                  <a:schemeClr val="tx1"/>
                </a:solidFill>
                <a:highlight>
                  <a:srgbClr val="00FF00"/>
                </a:highlight>
              </a:rPr>
              <a:t>аортальная конфигурация сердца</a:t>
            </a:r>
          </a:p>
        </p:txBody>
      </p:sp>
      <p:sp>
        <p:nvSpPr>
          <p:cNvPr id="8" name="Стрелка вниз 7"/>
          <p:cNvSpPr/>
          <p:nvPr/>
        </p:nvSpPr>
        <p:spPr>
          <a:xfrm rot="1971337">
            <a:off x="5940036" y="2924589"/>
            <a:ext cx="484632" cy="14697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407696" y="1988840"/>
            <a:ext cx="2416904" cy="184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Расширение тени сердца влево за счет гипертрофии ЛЖ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6453336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Рисунок: 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https://ppt-online.org/38008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72549" y="5169459"/>
            <a:ext cx="3635147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Усиление легочного рисунка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D42F700-9126-F690-B635-BFF1F22D7B3F}"/>
              </a:ext>
            </a:extLst>
          </p:cNvPr>
          <p:cNvSpPr/>
          <p:nvPr/>
        </p:nvSpPr>
        <p:spPr>
          <a:xfrm>
            <a:off x="1043608" y="188640"/>
            <a:ext cx="727280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Рентген-картина гипертрофии ЛЖ</a:t>
            </a:r>
          </a:p>
        </p:txBody>
      </p:sp>
    </p:spTree>
    <p:extLst>
      <p:ext uri="{BB962C8B-B14F-4D97-AF65-F5344CB8AC3E}">
        <p14:creationId xmlns:p14="http://schemas.microsoft.com/office/powerpoint/2010/main" val="4219025680"/>
      </p:ext>
    </p:extLst>
  </p:cSld>
  <p:clrMapOvr>
    <a:masterClrMapping/>
  </p:clrMapOvr>
</p:sld>
</file>

<file path=ppt/theme/theme1.xml><?xml version="1.0" encoding="utf-8"?>
<a:theme xmlns:a="http://schemas.openxmlformats.org/drawingml/2006/main" name="La men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3158</TotalTime>
  <Words>1241</Words>
  <Application>Microsoft Office PowerPoint</Application>
  <PresentationFormat>Экран (4:3)</PresentationFormat>
  <Paragraphs>196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Wingdings</vt:lpstr>
      <vt:lpstr>La mente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berik nazar</cp:lastModifiedBy>
  <cp:revision>101</cp:revision>
  <dcterms:created xsi:type="dcterms:W3CDTF">2024-10-03T10:08:21Z</dcterms:created>
  <dcterms:modified xsi:type="dcterms:W3CDTF">2024-12-10T16:04:07Z</dcterms:modified>
</cp:coreProperties>
</file>